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33272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3600" b="1">
                <a:solidFill>
                  <a:srgbClr val="E2BE58"/>
                </a:solidFill>
              </a:defRPr>
            </a:pPr>
            <a:r>
              <a:t>JHB CURTAIN CLEANING</a:t>
            </a:r>
          </a:p>
          <a:p>
            <a:pPr>
              <a:spcAft>
                <a:spcPts val="1600"/>
              </a:spcAft>
              <a:defRPr sz="2800" b="1">
                <a:solidFill>
                  <a:srgbClr val="FFFFFF"/>
                </a:solidFill>
              </a:defRPr>
            </a:pPr>
            <a:r>
              <a:t>Master Systems Operations &amp; Onboarding Manual</a:t>
            </a:r>
          </a:p>
          <a:p>
            <a:pPr>
              <a:spcAft>
                <a:spcPts val="2400"/>
              </a:spcAft>
              <a:defRPr sz="1400">
                <a:solidFill>
                  <a:srgbClr val="D4D4D4"/>
                </a:solidFill>
              </a:defRPr>
            </a:pPr>
            <a:r>
              <a:t>Complete Architecture, Autonomous Outreach, Meta &amp; WhatsApp Cloud API, Attio CRM, and Daily SOPs</a:t>
            </a:r>
          </a:p>
          <a:p>
            <a:pPr>
              <a:defRPr sz="1200">
                <a:solidFill>
                  <a:srgbClr val="C99C2D"/>
                </a:solidFill>
              </a:defRPr>
            </a:pPr>
            <a:r>
              <a:t>Lead Operator: Stephen (+27 75 011 9200) · Platform Release: v0.5.0 Enterprise · jhbcurtaincleaning.co.za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C99C2D"/>
                </a:solidFill>
              </a:defRPr>
            </a:pPr>
            <a:r>
              <a:t>JHB CURTAIN CLEANING · MASTER OPERATIONS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System Architecture &amp; 4-Tier Data Pipeline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698480" cy="36576"/>
          </a:xfrm>
          <a:prstGeom prst="rect">
            <a:avLst/>
          </a:prstGeom>
          <a:solidFill>
            <a:srgbClr val="C99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2468880" cy="4572000"/>
          </a:xfrm>
          <a:prstGeom prst="roundRect">
            <a:avLst/>
          </a:prstGeom>
          <a:solidFill>
            <a:srgbClr val="1A1A1A"/>
          </a:solidFill>
          <a:ln w="19050"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737360"/>
            <a:ext cx="21945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400" b="1">
                <a:solidFill>
                  <a:srgbClr val="E2BE58"/>
                </a:solidFill>
              </a:defRPr>
            </a:pPr>
            <a:r>
              <a:t>1. Inbound Channels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Next.js Web Portal (48 Canonical Routes)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Meta Ads (FB/IG Click-to-WhatsApp)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WhatsApp Direct (+27 75 011 9200)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B2B Cold Outreach (800 Scored Leads)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1645920"/>
            <a:ext cx="2468880" cy="4572000"/>
          </a:xfrm>
          <a:prstGeom prst="roundRect">
            <a:avLst/>
          </a:prstGeom>
          <a:solidFill>
            <a:srgbClr val="1A1A1A"/>
          </a:solidFill>
          <a:ln w="19050"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11880" y="1737360"/>
            <a:ext cx="21945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400" b="1">
                <a:solidFill>
                  <a:srgbClr val="E2BE58"/>
                </a:solidFill>
              </a:defRPr>
            </a:pPr>
            <a:r>
              <a:t>2. Ingestion Engine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/api/leads API Route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/api/webhooks/whatsapp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Vercel Blob (3 Photo Attachments)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4-Tier Fallback Error Recovery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645920"/>
            <a:ext cx="2468880" cy="4572000"/>
          </a:xfrm>
          <a:prstGeom prst="roundRect">
            <a:avLst/>
          </a:prstGeom>
          <a:solidFill>
            <a:srgbClr val="1A1A1A"/>
          </a:solidFill>
          <a:ln w="19050"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5080" y="1737360"/>
            <a:ext cx="21945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400" b="1">
                <a:solidFill>
                  <a:srgbClr val="E2BE58"/>
                </a:solidFill>
              </a:defRPr>
            </a:pPr>
            <a:r>
              <a:t>3. Core Operations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Attio CRM (1,705 Clean Contacts)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AgentMail (stephen-1015@agentmail.to)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Meta Conversions API (SHA-256 CAPI)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Sanity Studio CMS (/studio)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61120" y="1645920"/>
            <a:ext cx="2468880" cy="4572000"/>
          </a:xfrm>
          <a:prstGeom prst="roundRect">
            <a:avLst/>
          </a:prstGeom>
          <a:solidFill>
            <a:srgbClr val="1A1A1A"/>
          </a:solidFill>
          <a:ln w="19050"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098280" y="1737360"/>
            <a:ext cx="21945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400" b="1">
                <a:solidFill>
                  <a:srgbClr val="E2BE58"/>
                </a:solidFill>
              </a:defRPr>
            </a:pPr>
            <a:r>
              <a:t>4. Automated Responses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Residential Welcome &amp; Zero Shrinkage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Commercial Protocol &amp; SANS 1423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10% Trade Partner Kit &amp; Referral Code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5-Star Google Review Solicitation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C99C2D"/>
                </a:solidFill>
              </a:defRPr>
            </a:pPr>
            <a:r>
              <a:t>JHB CURTAIN CLEANING · MASTER OPERATIONS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Lead Capture &amp; Ingestion Engine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698480" cy="36576"/>
          </a:xfrm>
          <a:prstGeom prst="rect">
            <a:avLst/>
          </a:prstGeom>
          <a:solidFill>
            <a:srgbClr val="C99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73736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Residential Assessment Wizard (/quote)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Dynamic quote builder with fabric &amp; room selector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Photo uploader (up to 3 photos saved to Vercel Blob)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Instant Welcome Email with 'Do Not Take Down' notice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Direct WhatsApp escalation button for urgent bookings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64592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55080" y="173736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Commercial Assessment Portal (/commercial-assessment)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Hotel, executive lodge, and corporate facility intake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Room count, sector selection, and timeline tracking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Automatic dispatch of SANS 1423 Fire Retardancy Protocol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Zero Room Downtime guarantee (10:00–14:00 guest turnover)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11480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420624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10% Trade Partner Hub (/trade)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Dedicated portal for Interior Decorators &amp; Curtain Workrooms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Interactive Passive Revenue Earnings Calculator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Generates unique Studio Referral Code (e.g. TRADE-HYDEPA-4821)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48-Hour EFT commission payout tracking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411480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55080" y="420624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Multi-Channel Lead Resilience Engine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Attio CRM ingestion with UUID idempotency key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AgentMail notifications to stephen-1015@agentmail.to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Meta Conversions API (CAPI) server-side event tracking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Local fallback archive ensures 0% lead loss during outages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C99C2D"/>
                </a:solidFill>
              </a:defRPr>
            </a:pPr>
            <a:r>
              <a:t>JHB CURTAIN CLEANING · MASTER OPERATIONS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Autonomous B2B Email Outreach Engine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698480" cy="36576"/>
          </a:xfrm>
          <a:prstGeom prst="rect">
            <a:avLst/>
          </a:prstGeom>
          <a:solidFill>
            <a:srgbClr val="C99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3383280" cy="457200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737360"/>
            <a:ext cx="31089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 b="1">
                <a:solidFill>
                  <a:srgbClr val="E2BE58"/>
                </a:solidFill>
              </a:defRPr>
            </a:pPr>
            <a:r>
              <a:t>Touch 1 (Day 1): Plain-Text-First Peer Inquiry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Clean, high-deliverability plain text note from Stephen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Zero tracking pixels or heavy HTML to bypass spam filters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Short, direct question tailored to Hotel GMs or Designers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Focus: Quick response &amp; opening a conversation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645920"/>
            <a:ext cx="3383280" cy="457200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26280" y="1737360"/>
            <a:ext cx="31089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 b="1">
                <a:solidFill>
                  <a:srgbClr val="E2BE58"/>
                </a:solidFill>
              </a:defRPr>
            </a:pPr>
            <a:r>
              <a:t>Touch 2 (Day 4): High-Visual Metallic MJML Proof Card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Google Stitch metallic styling with The Leonardo case study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SANS 1423 flame retardancy certification badges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Zero room downtime workflow breakdown (10:00–14:00)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One-click WhatsApp link to Stephen (+27 75 011 9200)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1645920"/>
            <a:ext cx="3383280" cy="457200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83880" y="1737360"/>
            <a:ext cx="31089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 b="1">
                <a:solidFill>
                  <a:srgbClr val="E2BE58"/>
                </a:solidFill>
              </a:defRPr>
            </a:pPr>
            <a:r>
              <a:t>Touch 3 (Day 8): Graceful Breakup Note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Short, respectful 2-sentence closing note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Leaves door open for seasonal Highveld dust storms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Provides direct WhatsApp number for future reference</a:t>
            </a:r>
          </a:p>
          <a:p>
            <a:pPr>
              <a:spcAft>
                <a:spcPts val="600"/>
              </a:spcAft>
              <a:defRPr sz="1100">
                <a:solidFill>
                  <a:srgbClr val="D4D4D4"/>
                </a:solidFill>
              </a:defRPr>
            </a:pPr>
            <a:r>
              <a:t>• 100/100 Anti-Spam Deliverability audit passed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C99C2D"/>
                </a:solidFill>
              </a:defRPr>
            </a:pPr>
            <a:r>
              <a:t>JHB CURTAIN CLEANING · MASTER OPERATIONS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Meta Ads &amp; WhatsApp Business Cloud API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698480" cy="36576"/>
          </a:xfrm>
          <a:prstGeom prst="rect">
            <a:avLst/>
          </a:prstGeom>
          <a:solidFill>
            <a:srgbClr val="C99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73736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WhatsApp Webhook Endpoint (/api/webhooks/whatsapp)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Callback URL: https://www.jhbcurtaincleaning.co.za/api/webhooks/whatsapp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Verify Token: jhb_curtain_cleaning_meta_2026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Automated GET hub.challenge verification with HTTP 200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Ingests incoming customer messages &amp; curtain photos directly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64592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55080" y="173736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3-Button Interactive WhatsApp Menu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Dispatches instant interactive menu on first customer message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Button 1: Residential Clean (On-site zero shrinkage)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Button 2: Commercial / Hotel (Zero room downtime)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Button 3: 10% Trade Partner (Decorator &amp; workroom)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11480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420624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Meta Conversions API (CAPI) &amp; Pixel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Server-side CAPI tracking for Facebook &amp; Instagram Ads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SHA-256 hashing for all user data (Email, Phone, City)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Fires 'Lead' event on every quote &amp; commercial assessment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Verified Meta Business ID: 1164022258518231 | Asset: 867076983156221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4114800"/>
            <a:ext cx="5212080" cy="219456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55080" y="4206240"/>
            <a:ext cx="4937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1">
                <a:solidFill>
                  <a:srgbClr val="E2BE58"/>
                </a:solidFill>
              </a:defRPr>
            </a:pPr>
            <a:r>
              <a:t>Click-to-WhatsApp (CTWA) Ad Campaigns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Luxury Residential Ad Set (Sandhurst, Hyde Park, Pretoria East)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Hotels &amp; Lodges Ad Set (Zero lost room nights)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Trade Decorators Ad Set (10% passive referral revenue)</a:t>
            </a:r>
          </a:p>
          <a:p>
            <a:pPr>
              <a:spcAft>
                <a:spcPts val="300"/>
              </a:spcAft>
              <a:defRPr sz="1050">
                <a:solidFill>
                  <a:srgbClr val="D4D4D4"/>
                </a:solidFill>
              </a:defRPr>
            </a:pPr>
            <a:r>
              <a:t>• Highveld Dust Storm Seasonal Retargeting Campaign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C99C2D"/>
                </a:solidFill>
              </a:defRPr>
            </a:pPr>
            <a:r>
              <a:t>JHB CURTAIN CLEANING · MASTER OPERATIONS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Operator Daily Standard Operating Procedure (SOP)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698480" cy="36576"/>
          </a:xfrm>
          <a:prstGeom prst="rect">
            <a:avLst/>
          </a:prstGeom>
          <a:solidFill>
            <a:srgbClr val="C99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10698480" cy="77724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719072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E2BE58"/>
                </a:solidFill>
              </a:defRPr>
            </a:pPr>
            <a:r>
              <a:t>07:30 AM · Inbound Review</a:t>
            </a:r>
          </a:p>
          <a:p>
            <a:pPr>
              <a:defRPr sz="1100">
                <a:solidFill>
                  <a:srgbClr val="D4D4D4"/>
                </a:solidFill>
              </a:defRPr>
            </a:pPr>
            <a:r>
              <a:t>Check AgentMail (stephen-1015@agentmail.to) for overnight quote requests &amp; photos.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560320"/>
            <a:ext cx="10698480" cy="77724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633472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E2BE58"/>
                </a:solidFill>
              </a:defRPr>
            </a:pPr>
            <a:r>
              <a:t>08:00 AM · WhatsApp Schedule</a:t>
            </a:r>
          </a:p>
          <a:p>
            <a:pPr>
              <a:defRPr sz="1100">
                <a:solidFill>
                  <a:srgbClr val="D4D4D4"/>
                </a:solidFill>
              </a:defRPr>
            </a:pPr>
            <a:r>
              <a:t>Confirm on-site arrival times with scheduled residential clients via WhatsApp.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474720"/>
            <a:ext cx="10698480" cy="77724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3547872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E2BE58"/>
                </a:solidFill>
              </a:defRPr>
            </a:pPr>
            <a:r>
              <a:t>09:00 AM · B2B Outreach</a:t>
            </a:r>
          </a:p>
          <a:p>
            <a:pPr>
              <a:defRPr sz="1100">
                <a:solidFill>
                  <a:srgbClr val="D4D4D4"/>
                </a:solidFill>
              </a:defRPr>
            </a:pPr>
            <a:r>
              <a:t>Run daily warm-up batch: python scripts/b2b_multi_sequence_dispatcher.py --segment hotel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4389120"/>
            <a:ext cx="10698480" cy="77724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4462272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E2BE58"/>
                </a:solidFill>
              </a:defRPr>
            </a:pPr>
            <a:r>
              <a:t>04:00 PM · Proposal Generation</a:t>
            </a:r>
          </a:p>
          <a:p>
            <a:pPr>
              <a:defRPr sz="1100">
                <a:solidFill>
                  <a:srgbClr val="D4D4D4"/>
                </a:solidFill>
              </a:defRPr>
            </a:pPr>
            <a:r>
              <a:t>Generate commercial quotations for site inspections using generate_commercial_proposal.py.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5303520"/>
            <a:ext cx="10698480" cy="77724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5376672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E2BE58"/>
                </a:solidFill>
              </a:defRPr>
            </a:pPr>
            <a:r>
              <a:t>05:30 PM · 5-Star Reviews</a:t>
            </a:r>
          </a:p>
          <a:p>
            <a:pPr>
              <a:defRPr sz="1100">
                <a:solidFill>
                  <a:srgbClr val="D4D4D4"/>
                </a:solidFill>
              </a:defRPr>
            </a:pPr>
            <a:r>
              <a:t>Trigger automated Google Review review request links for completed jobs.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C99C2D"/>
                </a:solidFill>
              </a:defRPr>
            </a:pPr>
            <a:r>
              <a:t>JHB CURTAIN CLEANING · MASTER OPERATIONS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Terminal Maintenance &amp; Execution Commands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698480" cy="36576"/>
          </a:xfrm>
          <a:prstGeom prst="rect">
            <a:avLst/>
          </a:prstGeom>
          <a:solidFill>
            <a:srgbClr val="C99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10698480" cy="4572000"/>
          </a:xfrm>
          <a:prstGeom prst="roundRect">
            <a:avLst/>
          </a:prstGeom>
          <a:solidFill>
            <a:srgbClr val="1A1A1A"/>
          </a:solidFill>
          <a:ln>
            <a:solidFill>
              <a:srgbClr val="C99C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828800"/>
            <a:ext cx="10332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E2BE58"/>
                </a:solidFill>
              </a:defRPr>
            </a:pPr>
            <a:r>
              <a:t>OPERATIONAL TERMINAL COMMANDS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Run Full Test Suite (6 Suites):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npm run test:all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Test All Lifecycle Automation Triggers: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npm run test:triggers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Test Meta CAPI &amp; WhatsApp Webhook: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npm run test:meta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Crawl &amp; Verify All 48 Routes: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npm run test:crawl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Audit Email Spam Deliverability (19 Templates):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python scripts/audit_spam_score.py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Generate Commercial PDF Quotation: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python scripts/generate_commercial_proposal.py --client 'Name' --company 'Hotel'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Submit Sitemap to Google Search Console:</a:t>
            </a:r>
          </a:p>
          <a:p>
            <a:pPr>
              <a:spcAft>
                <a:spcPts val="600"/>
              </a:spcAft>
              <a:defRPr sz="1100">
                <a:solidFill>
                  <a:srgbClr val="34D399"/>
                </a:solidFill>
              </a:defRPr>
            </a:pPr>
            <a:r>
              <a:t>  $ python scripts/submit_gsc_indexing.py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